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84" r:id="rId17"/>
    <p:sldId id="485" r:id="rId18"/>
    <p:sldId id="471" r:id="rId19"/>
    <p:sldId id="464" r:id="rId20"/>
    <p:sldId id="486" r:id="rId21"/>
    <p:sldId id="475" r:id="rId22"/>
    <p:sldId id="472" r:id="rId23"/>
    <p:sldId id="476" r:id="rId24"/>
    <p:sldId id="478" r:id="rId25"/>
    <p:sldId id="470" r:id="rId26"/>
    <p:sldId id="480" r:id="rId27"/>
    <p:sldId id="479" r:id="rId28"/>
    <p:sldId id="487" r:id="rId29"/>
    <p:sldId id="482" r:id="rId30"/>
    <p:sldId id="324" r:id="rId31"/>
    <p:sldId id="306" r:id="rId32"/>
    <p:sldId id="352" r:id="rId33"/>
    <p:sldId id="370" r:id="rId34"/>
    <p:sldId id="351" r:id="rId3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93856" autoAdjust="0"/>
  </p:normalViewPr>
  <p:slideViewPr>
    <p:cSldViewPr snapToGrid="0">
      <p:cViewPr varScale="1">
        <p:scale>
          <a:sx n="104" d="100"/>
          <a:sy n="104" d="100"/>
        </p:scale>
        <p:origin x="750" y="9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7/10/2023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07/10/2023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o recall. Se a precisão for crucial, você pode aumentar o limiar para reduzir os falsos positivos, mesmo que isso signifique reduzir a recuperação. Se a recall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07/10/2023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07/10/2023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previsões feitas</a:t>
            </a:r>
            <a:r>
              <a:rPr lang="pt-BR" b="0" i="0" dirty="0">
                <a:effectLst/>
              </a:rPr>
              <a:t>.</a:t>
            </a:r>
          </a:p>
          <a:p>
            <a:r>
              <a:rPr lang="pt-BR" b="0" i="0" dirty="0">
                <a:effectLst/>
              </a:rPr>
              <a:t>É uma métrica útil para avaliar a </a:t>
            </a:r>
            <a:r>
              <a:rPr lang="pt-BR" b="1" i="1" dirty="0">
                <a:solidFill>
                  <a:srgbClr val="7030A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6296379" y="1690688"/>
            <a:ext cx="5731497" cy="5167312"/>
          </a:xfrm>
        </p:spPr>
        <p:txBody>
          <a:bodyPr>
            <a:normAutofit/>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7030A0"/>
                </a:solidFill>
              </a:rPr>
              <a:t>enganosa</a:t>
            </a:r>
            <a:r>
              <a:rPr lang="pt-BR" b="1" i="1" dirty="0">
                <a:solidFill>
                  <a:srgbClr val="00B050"/>
                </a:solidFill>
              </a:rPr>
              <a:t> com problemas </a:t>
            </a:r>
            <a:r>
              <a:rPr lang="pt-BR" b="1" i="1" dirty="0">
                <a:solidFill>
                  <a:srgbClr val="7030A0"/>
                </a:solidFill>
              </a:rPr>
              <a:t>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endParaRPr lang="pt-BR" dirty="0">
              <a:solidFill>
                <a:schemeClr val="tx1"/>
              </a:solidFill>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B70A8A1-B016-521E-B475-1827A59F773A}"/>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endParaRPr lang="pt-BR" sz="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pPr marL="0" indent="0">
                  <a:buNone/>
                </a:pPr>
                <a:endParaRPr lang="pt-BR" sz="800" dirty="0">
                  <a:solidFill>
                    <a:schemeClr val="tx1"/>
                  </a:solidFill>
                </a:endParaRPr>
              </a:p>
              <a:p>
                <a:r>
                  <a:rPr lang="pt-BR" dirty="0">
                    <a:solidFill>
                      <a:schemeClr val="tx1"/>
                    </a:solidFill>
                  </a:rPr>
                  <a:t>O mesmo aconteceria se TN fosse muito maior do que TP, FN e FP</a:t>
                </a:r>
              </a:p>
              <a:p>
                <a:r>
                  <a:rPr lang="pt-BR" dirty="0">
                    <a:solidFill>
                      <a:schemeClr val="tx1"/>
                    </a:solidFill>
                  </a:rPr>
                  <a:t>Portanto, quando temos </a:t>
                </a:r>
                <a:r>
                  <a:rPr lang="pt-BR" b="1" i="1" dirty="0">
                    <a:solidFill>
                      <a:srgbClr val="00B050"/>
                    </a:solidFill>
                  </a:rPr>
                  <a:t>classes desbalanceadas, precisamos </a:t>
                </a:r>
                <a:r>
                  <a:rPr lang="pt-BR" b="1" i="1" dirty="0">
                    <a:solidFill>
                      <a:srgbClr val="7030A0"/>
                    </a:solidFill>
                  </a:rPr>
                  <a:t>analisar outras métricas</a:t>
                </a:r>
                <a:r>
                  <a:rPr lang="pt-BR" dirty="0">
                    <a:solidFill>
                      <a:schemeClr val="tx1"/>
                    </a:solidFill>
                  </a:rPr>
                  <a:t>.</a:t>
                </a:r>
              </a:p>
              <a:p>
                <a:r>
                  <a:rPr lang="pt-BR" b="0" i="0" dirty="0">
                    <a:solidFill>
                      <a:schemeClr val="tx1"/>
                    </a:solidFill>
                    <a:effectLst/>
                  </a:rPr>
                  <a:t>Ela também é enganosa quando os custos de falsos positivos e falsos negativos não são iguais.</a:t>
                </a:r>
                <a:endParaRPr lang="pt-BR" dirty="0"/>
              </a:p>
            </p:txBody>
          </p:sp>
        </mc:Choice>
        <mc:Fallback xmlns="">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i="1" dirty="0">
                <a:solidFill>
                  <a:srgbClr val="00B050"/>
                </a:solidFill>
              </a:rPr>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solidFill>
                  <a:srgbClr val="00B050"/>
                </a:solidFill>
              </a:rPr>
              <a:t>Recall</a:t>
            </a:r>
            <a:r>
              <a:rPr lang="pt-BR" dirty="0"/>
              <a:t> ou </a:t>
            </a:r>
            <a:r>
              <a:rPr lang="pt-BR" b="1" i="1" dirty="0">
                <a:solidFill>
                  <a:srgbClr val="00B050"/>
                </a:solidFill>
              </a:rPr>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i="1" dirty="0">
                <a:solidFill>
                  <a:srgbClr val="00B050"/>
                </a:solidFill>
              </a:rPr>
              <a:t>Especificidade</a:t>
            </a:r>
            <a:r>
              <a:rPr lang="pt-BR" b="1" dirty="0"/>
              <a:t>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728254" y="2533701"/>
                <a:ext cx="10735491" cy="1790597"/>
              </a:xfrm>
            </p:spPr>
            <p:txBody>
              <a:bodyPr>
                <a:normAutofit/>
              </a:bodyPr>
              <a:lstStyle/>
              <a:p>
                <a:pPr marL="0" indent="0" algn="ctr">
                  <a:buNone/>
                </a:pPr>
                <a:r>
                  <a:rPr lang="pt-BR" sz="4800" b="1" i="1" dirty="0"/>
                  <a:t>OK, consigo calcular as métricas para problemas binários, mas e quando </a:t>
                </a:r>
                <a14:m>
                  <m:oMath xmlns:m="http://schemas.openxmlformats.org/officeDocument/2006/math">
                    <m:r>
                      <a:rPr lang="pt-BR" sz="4800" b="1" i="1" smtClean="0">
                        <a:latin typeface="Cambria Math" panose="02040503050406030204" pitchFamily="18" charset="0"/>
                      </a:rPr>
                      <m:t>𝑸</m:t>
                    </m:r>
                  </m:oMath>
                </a14:m>
                <a:r>
                  <a:rPr lang="pt-BR" sz="4800" b="1" i="1" dirty="0"/>
                  <a:t> &gt; 2?</a:t>
                </a:r>
              </a:p>
            </p:txBody>
          </p:sp>
        </mc:Choice>
        <mc:Fallback xmlns="">
          <p:sp>
            <p:nvSpPr>
              <p:cNvPr id="3" name="Espaço Reservado para Conteúdo 2">
                <a:extLst>
                  <a:ext uri="{FF2B5EF4-FFF2-40B4-BE49-F238E27FC236}">
                    <a16:creationId xmlns:a16="http://schemas.microsoft.com/office/drawing/2014/main" id="{0F418656-538C-BBD9-47FA-40A924A669E5}"/>
                  </a:ext>
                </a:extLst>
              </p:cNvPr>
              <p:cNvSpPr>
                <a:spLocks noGrp="1" noRot="1" noChangeAspect="1" noMove="1" noResize="1" noEditPoints="1" noAdjustHandles="1" noChangeArrowheads="1" noChangeShapeType="1" noTextEdit="1"/>
              </p:cNvSpPr>
              <p:nvPr>
                <p:ph idx="1"/>
              </p:nvPr>
            </p:nvSpPr>
            <p:spPr>
              <a:xfrm>
                <a:off x="728254" y="2533701"/>
                <a:ext cx="10735491" cy="1790597"/>
              </a:xfrm>
              <a:blipFill>
                <a:blip r:embed="rId2"/>
                <a:stretch>
                  <a:fillRect l="-2213" t="-11604" r="-2157"/>
                </a:stretch>
              </a:blipFill>
            </p:spPr>
            <p:txBody>
              <a:bodyPr/>
              <a:lstStyle/>
              <a:p>
                <a:r>
                  <a:rPr lang="pt-BR">
                    <a:noFill/>
                  </a:rPr>
                  <a:t> </a:t>
                </a:r>
              </a:p>
            </p:txBody>
          </p:sp>
        </mc:Fallback>
      </mc:AlternateContent>
    </p:spTree>
    <p:extLst>
      <p:ext uri="{BB962C8B-B14F-4D97-AF65-F5344CB8AC3E}">
        <p14:creationId xmlns:p14="http://schemas.microsoft.com/office/powerpoint/2010/main" val="4050354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8A72D81A-2F34-C6A9-5C62-20408D2DA9BE}"/>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8A72D81A-2F34-C6A9-5C62-20408D2DA9BE}"/>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16D7837-06E9-18F8-248E-3EF87E8AD2CF}"/>
                  </a:ext>
                </a:extLst>
              </p:cNvPr>
              <p:cNvSpPr>
                <a:spLocks noGrp="1"/>
              </p:cNvSpPr>
              <p:nvPr>
                <p:ph idx="1"/>
              </p:nvPr>
            </p:nvSpPr>
            <p:spPr>
              <a:xfrm>
                <a:off x="838200" y="1825624"/>
                <a:ext cx="11163300" cy="5032375"/>
              </a:xfrm>
            </p:spPr>
            <p:txBody>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a:t>
                </a:r>
                <a:r>
                  <a:rPr lang="pt-BR" b="1" i="1" dirty="0">
                    <a:solidFill>
                      <a:srgbClr val="7030A0"/>
                    </a:solidFill>
                  </a:rPr>
                  <a:t>selecionar</a:t>
                </a:r>
                <a:r>
                  <a:rPr lang="pt-BR" dirty="0"/>
                  <a:t>, uma vez, </a:t>
                </a:r>
                <a:r>
                  <a:rPr lang="pt-BR" b="1" i="1" dirty="0">
                    <a:solidFill>
                      <a:srgbClr val="7030A0"/>
                    </a:solidFill>
                  </a:rPr>
                  <a:t>cada classe como sendo a classe positiva</a:t>
                </a:r>
                <a:r>
                  <a:rPr lang="pt-BR" dirty="0"/>
                  <a:t>, enquanto todas as demais classes formam a classe negativa.</a:t>
                </a:r>
              </a:p>
              <a:p>
                <a:pPr lvl="1">
                  <a:buFont typeface="Wingdings" panose="05000000000000000000" pitchFamily="2" charset="2"/>
                  <a:buChar char="§"/>
                </a:pPr>
                <a:r>
                  <a:rPr lang="pt-BR" dirty="0"/>
                  <a:t>Estratégia </a:t>
                </a:r>
                <a:r>
                  <a:rPr lang="pt-BR" b="1" i="1" dirty="0">
                    <a:solidFill>
                      <a:srgbClr val="00B050"/>
                    </a:solidFill>
                  </a:rPr>
                  <a:t>um-contra-o-resto</a:t>
                </a:r>
                <a:r>
                  <a:rPr lang="pt-BR" dirty="0"/>
                  <a:t>.</a:t>
                </a:r>
              </a:p>
              <a:p>
                <a:pPr lvl="1">
                  <a:buFont typeface="Wingdings" panose="05000000000000000000" pitchFamily="2" charset="2"/>
                  <a:buChar char="§"/>
                </a:pPr>
                <a:r>
                  <a:rPr lang="pt-BR" dirty="0"/>
                  <a:t>Ou seja, transformamos um problema com </a:t>
                </a:r>
                <a14:m>
                  <m:oMath xmlns:m="http://schemas.openxmlformats.org/officeDocument/2006/math">
                    <m:r>
                      <a:rPr lang="pt-BR">
                        <a:latin typeface="Cambria Math" panose="02040503050406030204" pitchFamily="18" charset="0"/>
                      </a:rPr>
                      <m:t>𝑸</m:t>
                    </m:r>
                  </m:oMath>
                </a14:m>
                <a:r>
                  <a:rPr lang="pt-BR" dirty="0"/>
                  <a:t> classes em </a:t>
                </a:r>
                <a14:m>
                  <m:oMath xmlns:m="http://schemas.openxmlformats.org/officeDocument/2006/math">
                    <m:r>
                      <a:rPr lang="pt-BR">
                        <a:latin typeface="Cambria Math" panose="02040503050406030204" pitchFamily="18" charset="0"/>
                      </a:rPr>
                      <m:t>𝑸</m:t>
                    </m:r>
                  </m:oMath>
                </a14:m>
                <a:r>
                  <a:rPr lang="pt-BR" dirty="0"/>
                  <a:t> problemas binários.</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916D7837-06E9-18F8-248E-3EF87E8AD2CF}"/>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98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309508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0"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870" r="-581538" b="-336522"/>
                          </a:stretch>
                        </a:blipFill>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100870" r="-581538" b="-236522"/>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202632" r="-581538" b="-138596"/>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2745" t="-500000" r="-196471"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19305" t="-500000" r="-93436"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4583" t="-500000" r="-83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5882695-5DE1-C1D3-36F2-0FBA637ABB6A}"/>
                  </a:ext>
                </a:extLst>
              </p:cNvPr>
              <p:cNvSpPr txBox="1"/>
              <p:nvPr/>
            </p:nvSpPr>
            <p:spPr>
              <a:xfrm>
                <a:off x="4457700" y="2038625"/>
                <a:ext cx="4635499"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4457700" y="2038625"/>
                <a:ext cx="4635499"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870" r="-652174" b="-3313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97479" r="-652174" b="-2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197479" r="-652174" b="-1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0225" t="-570968" r="-180899"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3983" t="-570968" r="-100415"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7" t="-570968" r="-833" b="-130645"/>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7DCAE37-0B68-31FE-C4B4-15B3A38CF8F2}"/>
                  </a:ext>
                </a:extLst>
              </p:cNvPr>
              <p:cNvSpPr txBox="1"/>
              <p:nvPr/>
            </p:nvSpPr>
            <p:spPr>
              <a:xfrm>
                <a:off x="4381500" y="2161978"/>
                <a:ext cx="45339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4381500" y="2161978"/>
                <a:ext cx="4533900" cy="461665"/>
              </a:xfrm>
              <a:prstGeom prst="rect">
                <a:avLst/>
              </a:prstGeom>
              <a:blipFill>
                <a:blip r:embed="rId4"/>
                <a:stretch>
                  <a:fillRect t="-10667" b="-3066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111DAAB9-5089-6A1D-EE26-B216DFC95A44}"/>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111DAAB9-5089-6A1D-EE26-B216DFC95A44}"/>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870" r="-543182" b="-33043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97479" r="-543182" b="-2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197479" r="-543182" b="-1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5378" t="-580328" r="-201261"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4351" t="-580328" r="-100418"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798" t="-580328" r="-840" b="-132787"/>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B83BC0EE-008B-5644-0A66-777A225A2EE1}"/>
                  </a:ext>
                </a:extLst>
              </p:cNvPr>
              <p:cNvSpPr txBox="1"/>
              <p:nvPr/>
            </p:nvSpPr>
            <p:spPr>
              <a:xfrm>
                <a:off x="4749800" y="2425187"/>
                <a:ext cx="43434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5" name="CaixaDeTexto 4">
                <a:extLst>
                  <a:ext uri="{FF2B5EF4-FFF2-40B4-BE49-F238E27FC236}">
                    <a16:creationId xmlns:a16="http://schemas.microsoft.com/office/drawing/2014/main" id="{B83BC0EE-008B-5644-0A66-777A225A2EE1}"/>
                  </a:ext>
                </a:extLst>
              </p:cNvPr>
              <p:cNvSpPr txBox="1">
                <a:spLocks noRot="1" noChangeAspect="1" noMove="1" noResize="1" noEditPoints="1" noAdjustHandles="1" noChangeArrowheads="1" noChangeShapeType="1" noTextEdit="1"/>
              </p:cNvSpPr>
              <p:nvPr/>
            </p:nvSpPr>
            <p:spPr>
              <a:xfrm>
                <a:off x="4749800" y="2425187"/>
                <a:ext cx="4343400"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390134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Mas e se os </a:t>
            </a:r>
            <a:r>
              <a:rPr lang="pt-BR" b="1" i="1" dirty="0">
                <a:solidFill>
                  <a:srgbClr val="00B050"/>
                </a:solidFill>
              </a:rPr>
              <a:t>custos associados a falsos positivos e negativos forem iguais</a:t>
            </a:r>
            <a:r>
              <a:rPr lang="pt-BR" dirty="0"/>
              <a:t>?</a:t>
            </a:r>
          </a:p>
          <a:p>
            <a:r>
              <a:rPr lang="pt-BR" dirty="0"/>
              <a:t>Nesse caso, para analisarmos o desempenho de um classificador, precisamos de uma </a:t>
            </a:r>
            <a:r>
              <a:rPr lang="pt-BR" b="1" i="1" dirty="0">
                <a:solidFill>
                  <a:srgbClr val="7030A0"/>
                </a:solidFill>
              </a:rPr>
              <a:t>métrica que 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a:t>
                </a:r>
                <a:r>
                  <a:rPr lang="pt-BR" b="1" i="1" dirty="0">
                    <a:solidFill>
                      <a:srgbClr val="00B050"/>
                    </a:solidFill>
                  </a:rPr>
                  <a:t>combina as duas métricas </a:t>
                </a:r>
                <a:r>
                  <a:rPr lang="pt-BR" dirty="0"/>
                  <a:t>em uma única.</a:t>
                </a:r>
              </a:p>
              <a:p>
                <a:r>
                  <a:rPr lang="pt-BR" dirty="0"/>
                  <a:t>A métrica </a:t>
                </a:r>
                <a:r>
                  <a:rPr lang="pt-BR" b="1" i="1" dirty="0">
                    <a:solidFill>
                      <a:srgbClr val="00B050"/>
                    </a:solidFill>
                  </a:rPr>
                  <a:t>dá a mesma importância </a:t>
                </a:r>
                <a:r>
                  <a:rPr lang="pt-BR" dirty="0"/>
                  <a:t>a </a:t>
                </a:r>
                <a:r>
                  <a:rPr lang="pt-BR" b="1" i="1" dirty="0"/>
                  <a:t>precisão</a:t>
                </a:r>
                <a:r>
                  <a:rPr lang="pt-BR" dirty="0"/>
                  <a:t> e para 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Também conhecida como curva ROC.</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xmlns="">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5622587" y="1825624"/>
                <a:ext cx="6449439" cy="5032375"/>
              </a:xfrm>
              <a:blipFill>
                <a:blip r:embed="rId3"/>
                <a:stretch>
                  <a:fillRect l="-1701" t="-1937" r="-1512" b="-969"/>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r>
                  <a:rPr lang="pt-BR" dirty="0"/>
                  <a:t>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55443"/>
            <a:ext cx="6844937" cy="5032375"/>
          </a:xfrm>
        </p:spPr>
        <p:txBody>
          <a:bodyPr>
            <a:normAutofit/>
          </a:bodyPr>
          <a:lstStyle/>
          <a:p>
            <a:r>
              <a:rPr lang="pt-BR" dirty="0"/>
              <a:t>Sendo assim, ao plotarmos a </a:t>
            </a:r>
            <a:r>
              <a:rPr lang="pt-BR" b="1" i="1" dirty="0"/>
              <a:t>taxa de verdadeiro positivo </a:t>
            </a:r>
            <a:r>
              <a:rPr lang="pt-BR" dirty="0"/>
              <a:t>(ou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custos assimétricos de erro</a:t>
            </a:r>
            <a:r>
              <a:rPr lang="pt-BR" dirty="0"/>
              <a:t> (i.e., </a:t>
            </a:r>
            <a:r>
              <a:rPr lang="pt-BR" b="0" i="0" dirty="0">
                <a:effectLst/>
              </a:rPr>
              <a:t>precisão ou </a:t>
            </a:r>
            <a:r>
              <a:rPr lang="pt-BR" b="0" i="1" dirty="0">
                <a:effectLst/>
              </a:rPr>
              <a:t>recall</a:t>
            </a:r>
            <a:r>
              <a:rPr lang="pt-BR" dirty="0"/>
              <a:t>)</a:t>
            </a:r>
            <a:r>
              <a:rPr lang="pt-BR" b="0" i="0" dirty="0">
                <a:effectLst/>
              </a:rPr>
              <a:t>.</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615609" y="1825624"/>
            <a:ext cx="6480597" cy="5032375"/>
          </a:xfrm>
        </p:spPr>
        <p:txBody>
          <a:bodyPr>
            <a:normAutofit lnSpcReduction="10000"/>
          </a:bodyPr>
          <a:lstStyle/>
          <a:p>
            <a:r>
              <a:rPr lang="pt-BR" dirty="0"/>
              <a:t>Usamos curvas ROC para comparar </a:t>
            </a:r>
            <a:r>
              <a:rPr lang="pt-BR" b="1" i="1" dirty="0">
                <a:solidFill>
                  <a:srgbClr val="00B050"/>
                </a:solidFill>
              </a:rPr>
              <a:t>classificadores binários</a:t>
            </a:r>
            <a:r>
              <a:rPr lang="pt-BR" dirty="0"/>
              <a:t>.</a:t>
            </a:r>
          </a:p>
          <a:p>
            <a:r>
              <a:rPr lang="pt-BR" dirty="0"/>
              <a:t>Para isso, criamos uma </a:t>
            </a:r>
            <a:r>
              <a:rPr lang="pt-BR" b="1" i="1" dirty="0"/>
              <a:t>curva ROC</a:t>
            </a:r>
            <a:r>
              <a:rPr lang="pt-BR" dirty="0"/>
              <a:t> para cada um deles. </a:t>
            </a:r>
          </a:p>
          <a:p>
            <a:r>
              <a:rPr lang="pt-BR" dirty="0"/>
              <a:t>Por exemplo, considerem as </a:t>
            </a:r>
            <a:r>
              <a:rPr lang="pt-BR" b="1" i="1" dirty="0"/>
              <a:t>curvas </a:t>
            </a:r>
            <a:r>
              <a:rPr lang="pt-BR" dirty="0"/>
              <a:t>na figura ao lado. </a:t>
            </a:r>
          </a:p>
          <a:p>
            <a:r>
              <a:rPr lang="pt-BR" dirty="0"/>
              <a:t>Para decidir qual o melhor </a:t>
            </a:r>
            <a:r>
              <a:rPr lang="pt-BR" b="1" i="1" dirty="0"/>
              <a:t>classificador</a:t>
            </a:r>
            <a:r>
              <a:rPr lang="pt-BR" dirty="0"/>
              <a:t>, podemos analisar a </a:t>
            </a:r>
            <a:r>
              <a:rPr lang="pt-BR" b="1" i="1" dirty="0">
                <a:solidFill>
                  <a:srgbClr val="7030A0"/>
                </a:solidFill>
              </a:rPr>
              <a:t>área sob a curva (ASC) ROC</a:t>
            </a:r>
            <a:r>
              <a:rPr lang="pt-BR" dirty="0"/>
              <a:t>.</a:t>
            </a:r>
          </a:p>
          <a:p>
            <a:r>
              <a:rPr lang="pt-BR" b="1" i="1" dirty="0"/>
              <a:t>ASC</a:t>
            </a:r>
            <a:r>
              <a:rPr lang="pt-BR" dirty="0"/>
              <a:t> é outra métrica da qualidade de um classificador.</a:t>
            </a:r>
          </a:p>
          <a:p>
            <a:pPr lvl="1">
              <a:buFont typeface="Wingdings" panose="05000000000000000000" pitchFamily="2" charset="2"/>
              <a:buChar char="§"/>
            </a:pPr>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4581939" y="2464255"/>
            <a:ext cx="7374835" cy="2358196"/>
          </a:xfrm>
        </p:spPr>
        <p:txBody>
          <a:bodyPr>
            <a:normAutofit/>
          </a:bodyPr>
          <a:lstStyle/>
          <a:p>
            <a:pPr marL="0" indent="0" algn="ctr">
              <a:buNone/>
            </a:pPr>
            <a:r>
              <a:rPr lang="pt-BR" sz="4800" b="1" i="1" dirty="0"/>
              <a:t>Qual é o melhor classificador usando esta métrica?</a:t>
            </a:r>
          </a:p>
        </p:txBody>
      </p:sp>
      <p:pic>
        <p:nvPicPr>
          <p:cNvPr id="2" name="Imagem 1">
            <a:extLst>
              <a:ext uri="{FF2B5EF4-FFF2-40B4-BE49-F238E27FC236}">
                <a16:creationId xmlns:a16="http://schemas.microsoft.com/office/drawing/2014/main" id="{503F44D4-B445-790D-3C43-3156F90AF155}"/>
              </a:ext>
            </a:extLst>
          </p:cNvPr>
          <p:cNvPicPr>
            <a:picLocks noChangeAspect="1"/>
          </p:cNvPicPr>
          <p:nvPr/>
        </p:nvPicPr>
        <p:blipFill rotWithShape="1">
          <a:blip r:embed="rId2">
            <a:extLst>
              <a:ext uri="{28A0092B-C50C-407E-A947-70E740481C1C}">
                <a14:useLocalDpi xmlns:a14="http://schemas.microsoft.com/office/drawing/2010/main" val="0"/>
              </a:ext>
            </a:extLst>
          </a:blip>
          <a:srcRect r="8058"/>
          <a:stretch/>
        </p:blipFill>
        <p:spPr>
          <a:xfrm>
            <a:off x="347207" y="1191397"/>
            <a:ext cx="4008120" cy="4903912"/>
          </a:xfrm>
          <a:prstGeom prst="rect">
            <a:avLst/>
          </a:prstGeom>
        </p:spPr>
      </p:pic>
    </p:spTree>
    <p:extLst>
      <p:ext uri="{BB962C8B-B14F-4D97-AF65-F5344CB8AC3E}">
        <p14:creationId xmlns:p14="http://schemas.microsoft.com/office/powerpoint/2010/main" val="3285553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buFont typeface="Wingdings" panose="05000000000000000000" pitchFamily="2" charset="2"/>
              <a:buChar char="§"/>
            </a:pPr>
            <a:r>
              <a:rPr lang="pt-BR" dirty="0"/>
              <a:t>Possibilita a análise de diferentes métricas ao longo da variação do </a:t>
            </a:r>
            <a:r>
              <a:rPr lang="pt-BR" b="1" i="1" dirty="0">
                <a:solidFill>
                  <a:srgbClr val="7030A0"/>
                </a:solidFill>
              </a:rPr>
              <a:t>limiar de quantização</a:t>
            </a:r>
            <a:r>
              <a:rPr lang="pt-BR" dirty="0"/>
              <a:t>.</a:t>
            </a:r>
          </a:p>
          <a:p>
            <a:pPr lvl="1">
              <a:buFont typeface="Wingdings" panose="05000000000000000000" pitchFamily="2" charset="2"/>
              <a:buChar char="§"/>
            </a:pPr>
            <a:r>
              <a:rPr lang="pt-BR" dirty="0"/>
              <a:t>Auxilia na avaliação de diferentes </a:t>
            </a:r>
            <a:r>
              <a:rPr lang="pt-BR" b="1" i="1" dirty="0">
                <a:solidFill>
                  <a:srgbClr val="7030A0"/>
                </a:solidFill>
              </a:rPr>
              <a:t>limiares de quantização</a:t>
            </a:r>
            <a:r>
              <a:rPr lang="pt-BR" dirty="0"/>
              <a:t>.</a:t>
            </a:r>
          </a:p>
          <a:p>
            <a:r>
              <a:rPr lang="pt-BR" b="1" dirty="0"/>
              <a:t>Desvantagens</a:t>
            </a:r>
          </a:p>
          <a:p>
            <a:pPr lvl="1">
              <a:buFont typeface="Wingdings" panose="05000000000000000000" pitchFamily="2" charset="2"/>
              <a:buChar char="§"/>
            </a:pPr>
            <a:r>
              <a:rPr lang="pt-BR" dirty="0"/>
              <a:t>Usada em problemas de </a:t>
            </a:r>
            <a:r>
              <a:rPr lang="pt-BR" b="1" i="1" dirty="0"/>
              <a:t>classificação binária</a:t>
            </a:r>
            <a:r>
              <a:rPr lang="pt-BR" dirty="0"/>
              <a:t>. </a:t>
            </a:r>
          </a:p>
          <a:p>
            <a:pPr lvl="1">
              <a:buFont typeface="Wingdings" panose="05000000000000000000" pitchFamily="2" charset="2"/>
              <a:buChar char="§"/>
            </a:pPr>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a:p>
            <a:pPr lvl="1"/>
            <a:r>
              <a:rPr lang="pt-BR" b="1" dirty="0">
                <a:solidFill>
                  <a:srgbClr val="FF0000"/>
                </a:solidFill>
              </a:rPr>
              <a:t>Atividades podem ser feitas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956663" y="1825624"/>
                <a:ext cx="6088581" cy="5032375"/>
              </a:xfrm>
            </p:spPr>
            <p:txBody>
              <a:bodyPr>
                <a:normAutofit lnSpcReduction="10000"/>
              </a:bodyPr>
              <a:lstStyle/>
              <a:p>
                <a:r>
                  <a:rPr lang="pt-BR" b="1" i="1" dirty="0"/>
                  <a:t>Verdadeiros Positivos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Verdadeiros Negativos</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Falsos Positivos </a:t>
                </a:r>
                <a:r>
                  <a:rPr lang="pt-BR" dirty="0"/>
                  <a:t>(FP): número de exemplos atribuídos à classe positiva, mas que pertencem à classe negativa.</a:t>
                </a:r>
              </a:p>
              <a:p>
                <a:r>
                  <a:rPr lang="pt-BR" b="1" i="1" dirty="0"/>
                  <a:t>Falsos Negativos</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956663" y="1825624"/>
                <a:ext cx="6088581" cy="5032375"/>
              </a:xfrm>
              <a:blipFill>
                <a:blip r:embed="rId3"/>
                <a:stretch>
                  <a:fillRect l="-1802" t="-2663" r="-1602"/>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extLst>
              <p:ext uri="{D42A27DB-BD31-4B8C-83A1-F6EECF244321}">
                <p14:modId xmlns:p14="http://schemas.microsoft.com/office/powerpoint/2010/main" val="259110809"/>
              </p:ext>
            </p:extLst>
          </p:nvPr>
        </p:nvGraphicFramePr>
        <p:xfrm>
          <a:off x="1411239" y="2716108"/>
          <a:ext cx="4205790" cy="1645920"/>
        </p:xfrm>
        <a:graphic>
          <a:graphicData uri="http://schemas.openxmlformats.org/drawingml/2006/table">
            <a:tbl>
              <a:tblPr firstRow="1" bandRow="1">
                <a:tableStyleId>{5C22544A-7EE6-4342-B048-85BDC9FD1C3A}</a:tableStyleId>
              </a:tblPr>
              <a:tblGrid>
                <a:gridCol w="2102895">
                  <a:extLst>
                    <a:ext uri="{9D8B030D-6E8A-4147-A177-3AD203B41FA5}">
                      <a16:colId xmlns:a16="http://schemas.microsoft.com/office/drawing/2014/main" val="2780398905"/>
                    </a:ext>
                  </a:extLst>
                </a:gridCol>
                <a:gridCol w="2102895">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Verdadeiros </a:t>
                      </a:r>
                      <a:br>
                        <a:rPr lang="pt-BR" sz="2400" b="1" dirty="0">
                          <a:solidFill>
                            <a:srgbClr val="FF0000"/>
                          </a:solidFill>
                          <a:effectLst/>
                        </a:rPr>
                      </a:br>
                      <a:r>
                        <a:rPr lang="pt-BR" sz="2400" b="1" dirty="0">
                          <a:solidFill>
                            <a:srgbClr val="FF0000"/>
                          </a:solidFill>
                          <a:effectLst/>
                        </a:rPr>
                        <a:t>Negativos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Falsos</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Negativos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Falsos </a:t>
                      </a:r>
                      <a:br>
                        <a:rPr lang="pt-BR" sz="2400" b="1" dirty="0">
                          <a:solidFill>
                            <a:srgbClr val="0000FF"/>
                          </a:solidFill>
                          <a:effectLst/>
                        </a:rPr>
                      </a:br>
                      <a:r>
                        <a:rPr lang="pt-BR" sz="2400" b="1" dirty="0">
                          <a:solidFill>
                            <a:srgbClr val="0000FF"/>
                          </a:solidFill>
                          <a:effectLst/>
                        </a:rPr>
                        <a:t>Positivos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Verdadeiros </a:t>
                      </a:r>
                      <a:br>
                        <a:rPr lang="pt-BR" sz="2400" b="1" dirty="0">
                          <a:solidFill>
                            <a:srgbClr val="00B050"/>
                          </a:solidFill>
                          <a:effectLst/>
                        </a:rPr>
                      </a:br>
                      <a:r>
                        <a:rPr lang="pt-BR" sz="2400" b="1" dirty="0">
                          <a:solidFill>
                            <a:srgbClr val="00B050"/>
                          </a:solidFill>
                          <a:effectLst/>
                        </a:rPr>
                        <a:t>Positivos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517411"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11993</TotalTime>
  <Words>4409</Words>
  <Application>Microsoft Office PowerPoint</Application>
  <PresentationFormat>Widescreen</PresentationFormat>
  <Paragraphs>361</Paragraphs>
  <Slides>34</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34</vt:i4>
      </vt:variant>
    </vt:vector>
  </HeadingPairs>
  <TitlesOfParts>
    <vt:vector size="41"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Apresentação do PowerPoint</vt:lpstr>
      <vt:lpstr>Matriz de confusão para caso multiclasses (Q&gt;2)</vt:lpstr>
      <vt:lpstr>Matriz de confusão para caso multiclasses (Q=3)</vt:lpstr>
      <vt:lpstr>Matriz de confusão para caso multiclasses (Q=3)</vt:lpstr>
      <vt:lpstr>Matriz de confusão para caso multiclasses (Q=3)</vt:lpstr>
      <vt:lpstr>Precisão versus recall</vt:lpstr>
      <vt:lpstr>F1-score</vt:lpstr>
      <vt:lpstr>Curva característica de operação do receptor</vt:lpstr>
      <vt:lpstr>Curva característica de operação do receptor</vt:lpstr>
      <vt:lpstr>Como as curvas ROC são obtidas?</vt:lpstr>
      <vt:lpstr>Como as curvas ROC são obtidas?</vt:lpstr>
      <vt:lpstr>Comparando classificadores com a curva ROC</vt:lpstr>
      <vt:lpstr>Apresentação do PowerPoint</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1775</cp:revision>
  <dcterms:created xsi:type="dcterms:W3CDTF">2020-01-20T13:50:05Z</dcterms:created>
  <dcterms:modified xsi:type="dcterms:W3CDTF">2023-10-07T11:35:27Z</dcterms:modified>
</cp:coreProperties>
</file>